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53"/>
  </p:notesMasterIdLst>
  <p:handoutMasterIdLst>
    <p:handoutMasterId r:id="rId54"/>
  </p:handoutMasterIdLst>
  <p:sldIdLst>
    <p:sldId id="256" r:id="rId2"/>
    <p:sldId id="286" r:id="rId3"/>
    <p:sldId id="288" r:id="rId4"/>
    <p:sldId id="289" r:id="rId5"/>
    <p:sldId id="294" r:id="rId6"/>
    <p:sldId id="275" r:id="rId7"/>
    <p:sldId id="276" r:id="rId8"/>
    <p:sldId id="274" r:id="rId9"/>
    <p:sldId id="279" r:id="rId10"/>
    <p:sldId id="280" r:id="rId11"/>
    <p:sldId id="281" r:id="rId12"/>
    <p:sldId id="282" r:id="rId13"/>
    <p:sldId id="283" r:id="rId14"/>
    <p:sldId id="285" r:id="rId15"/>
    <p:sldId id="301" r:id="rId16"/>
    <p:sldId id="302" r:id="rId17"/>
    <p:sldId id="303" r:id="rId18"/>
    <p:sldId id="305" r:id="rId19"/>
    <p:sldId id="304" r:id="rId20"/>
    <p:sldId id="311" r:id="rId21"/>
    <p:sldId id="293" r:id="rId22"/>
    <p:sldId id="315" r:id="rId23"/>
    <p:sldId id="262" r:id="rId24"/>
    <p:sldId id="260" r:id="rId25"/>
    <p:sldId id="259" r:id="rId26"/>
    <p:sldId id="261" r:id="rId27"/>
    <p:sldId id="266" r:id="rId28"/>
    <p:sldId id="295" r:id="rId29"/>
    <p:sldId id="316" r:id="rId30"/>
    <p:sldId id="297" r:id="rId31"/>
    <p:sldId id="258" r:id="rId32"/>
    <p:sldId id="296" r:id="rId33"/>
    <p:sldId id="299" r:id="rId34"/>
    <p:sldId id="265" r:id="rId35"/>
    <p:sldId id="292" r:id="rId36"/>
    <p:sldId id="298" r:id="rId37"/>
    <p:sldId id="263" r:id="rId38"/>
    <p:sldId id="264" r:id="rId39"/>
    <p:sldId id="271" r:id="rId40"/>
    <p:sldId id="270" r:id="rId41"/>
    <p:sldId id="268" r:id="rId42"/>
    <p:sldId id="269" r:id="rId43"/>
    <p:sldId id="291" r:id="rId44"/>
    <p:sldId id="290" r:id="rId45"/>
    <p:sldId id="314" r:id="rId46"/>
    <p:sldId id="306" r:id="rId47"/>
    <p:sldId id="307" r:id="rId48"/>
    <p:sldId id="308" r:id="rId49"/>
    <p:sldId id="309" r:id="rId50"/>
    <p:sldId id="310" r:id="rId51"/>
    <p:sldId id="300" r:id="rId52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9" autoAdjust="0"/>
    <p:restoredTop sz="89698" autoAdjust="0"/>
  </p:normalViewPr>
  <p:slideViewPr>
    <p:cSldViewPr>
      <p:cViewPr varScale="1">
        <p:scale>
          <a:sx n="66" d="100"/>
          <a:sy n="66" d="100"/>
        </p:scale>
        <p:origin x="-61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8E0BE0BE-F85B-42C5-8EFB-00D54F399364}" type="datetimeFigureOut">
              <a:rPr lang="en-US" smtClean="0"/>
              <a:pPr/>
              <a:t>4/29/2011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A7EA8B8-C391-426E-9124-9C88E40020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E77C4F6-2BFB-4210-A912-373D93DF57C1}" type="datetimeFigureOut">
              <a:rPr lang="en-US" smtClean="0"/>
              <a:pPr/>
              <a:t>4/29/2011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AF2B26E-13B0-42E4-A042-FE4287FF6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2B26E-13B0-42E4-A042-FE4287FF63D5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3BD970-4E25-4A1B-9F13-312B48477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in.nsdl.com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Procedural Aspects for filing of </a:t>
            </a:r>
            <a:r>
              <a:rPr lang="en-US" dirty="0" smtClean="0"/>
              <a:t>T d s </a:t>
            </a:r>
            <a:r>
              <a:rPr lang="en-US" dirty="0" smtClean="0"/>
              <a:t>Returns and issuing certificates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Presented by: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PRAVEEN AGGARWAL, </a:t>
            </a:r>
            <a:r>
              <a:rPr lang="en-US" dirty="0" smtClean="0"/>
              <a:t>B. Com., FCA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</p:spTree>
  </p:cSld>
  <p:clrMapOvr>
    <a:masterClrMapping/>
  </p:clrMapOvr>
  <p:transition advClick="0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 Deduct Tax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76400"/>
            <a:ext cx="8382000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Cases in which tax is to be deducted at the time of making payment or at the time of credit whichever is earlier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Interest on securities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Interest other than interest on securities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to contractor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Insurance commission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Non resident sportsmen or sports association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Commission on sale of lottery tickets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Commission or brokerage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 Deduct Tax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905000"/>
            <a:ext cx="8385048" cy="4495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Cases in which tax is to be deducted at the time of making payment or at the time of credit whichever is earlier (</a:t>
            </a:r>
            <a:r>
              <a:rPr lang="en-US" dirty="0" smtClean="0"/>
              <a:t>cont d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Rent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Fees for professional or technical services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to non resident of interest by an infrastructure debt fund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to non resident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Amount on which Tax is to be Deducted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1752600"/>
          <a:ext cx="8385175" cy="457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396"/>
                <a:gridCol w="3639204"/>
                <a:gridCol w="3965575"/>
              </a:tblGrid>
              <a:tr h="46162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No.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Payment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Amount on which Tax is to be Deducted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7967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Man-Rs 1,80,000/-</a:t>
                      </a:r>
                    </a:p>
                    <a:p>
                      <a:r>
                        <a:rPr lang="en-US" dirty="0" smtClean="0"/>
                        <a:t>Woman-Rs</a:t>
                      </a:r>
                      <a:r>
                        <a:rPr lang="en-US" baseline="0" dirty="0" smtClean="0"/>
                        <a:t> 1,90,000/-</a:t>
                      </a:r>
                      <a:endParaRPr lang="en-US" dirty="0"/>
                    </a:p>
                  </a:txBody>
                  <a:tcPr/>
                </a:tc>
              </a:tr>
              <a:tr h="7967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2,500/- in case of listed debentures otherwise no minimum</a:t>
                      </a:r>
                      <a:endParaRPr lang="en-US" dirty="0"/>
                    </a:p>
                  </a:txBody>
                  <a:tcPr/>
                </a:tc>
              </a:tr>
              <a:tr h="7967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Dividends other than dividends referred to in section 115O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2,500/- in case of individual share puzzles</a:t>
                      </a:r>
                      <a:endParaRPr lang="en-US" dirty="0"/>
                    </a:p>
                  </a:txBody>
                  <a:tcPr/>
                </a:tc>
              </a:tr>
              <a:tr h="7967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other than 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case of Bank deposits-Rs</a:t>
                      </a:r>
                      <a:r>
                        <a:rPr lang="en-US" baseline="0" dirty="0" smtClean="0"/>
                        <a:t> 10,000/- and in all other cases- Rs 5,000/-</a:t>
                      </a:r>
                      <a:endParaRPr lang="en-US" dirty="0"/>
                    </a:p>
                  </a:txBody>
                  <a:tcPr/>
                </a:tc>
              </a:tr>
              <a:tr h="46162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Winning from lotteries/cross word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10,000/-</a:t>
                      </a:r>
                      <a:endParaRPr lang="en-US" dirty="0"/>
                    </a:p>
                  </a:txBody>
                  <a:tcPr/>
                </a:tc>
              </a:tr>
              <a:tr h="46162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Winning from horse races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5,000/-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Amount on which Tax is to be Deducted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1752600"/>
          <a:ext cx="8382000" cy="459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0100"/>
                <a:gridCol w="3639500"/>
                <a:gridCol w="3962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</a:t>
                      </a:r>
                      <a:r>
                        <a:rPr lang="en-US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Payment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Amount on which Tax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is to be Deducted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</a:t>
                      </a:r>
                      <a:r>
                        <a:rPr lang="en-US" baseline="0" dirty="0" smtClean="0"/>
                        <a:t> to a contractor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single Bill-Rs 30,000/-</a:t>
                      </a:r>
                    </a:p>
                    <a:p>
                      <a:r>
                        <a:rPr lang="en-US" dirty="0" smtClean="0"/>
                        <a:t>Aggregate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Bills in an year-Rs 75,000/-</a:t>
                      </a:r>
                    </a:p>
                    <a:p>
                      <a:r>
                        <a:rPr lang="en-US" baseline="0" dirty="0" smtClean="0"/>
                        <a:t>Transportation-No TDS if PAN is given.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Insurance commission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20,000/-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 Resident sportsmen/sports association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National Savings Scheme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2,500/-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Commission or brokerage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5,000/-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1,80,000/-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Fees for professional or technical services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30,000/-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Payment on which Tax is to be Deducted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1828800"/>
          <a:ext cx="8458200" cy="4114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0486"/>
                <a:gridCol w="3794332"/>
                <a:gridCol w="3873382"/>
              </a:tblGrid>
              <a:tr h="8969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No.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Payment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Amount on which Tax is to be Deducted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28142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on compensation on acquisition of certain immovable property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1,00,000/-</a:t>
                      </a:r>
                      <a:endParaRPr lang="en-US" dirty="0"/>
                    </a:p>
                  </a:txBody>
                  <a:tcPr/>
                </a:tc>
              </a:tr>
              <a:tr h="8969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to a non resident of interest by an infrastructure Debt Fund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</a:tr>
              <a:tr h="51969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to non resident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Taxable minimum</a:t>
                      </a:r>
                      <a:endParaRPr lang="en-US" dirty="0"/>
                    </a:p>
                  </a:txBody>
                  <a:tcPr/>
                </a:tc>
              </a:tr>
              <a:tr h="51969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Commission on sale of lottery tickets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1,000/-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Rates at which TDS is to be Deducted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0" y="1600200"/>
          <a:ext cx="9144000" cy="4870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667"/>
                <a:gridCol w="1185333"/>
                <a:gridCol w="3708400"/>
                <a:gridCol w="3657600"/>
              </a:tblGrid>
              <a:tr h="63617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 of Payment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Rate of TDS</a:t>
                      </a:r>
                      <a:endParaRPr lang="en-US" dirty="0"/>
                    </a:p>
                  </a:txBody>
                  <a:tcPr/>
                </a:tc>
              </a:tr>
              <a:tr h="36352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Salary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Applicable rate of tax</a:t>
                      </a:r>
                      <a:endParaRPr lang="en-US" dirty="0"/>
                    </a:p>
                  </a:txBody>
                  <a:tcPr/>
                </a:tc>
              </a:tr>
              <a:tr h="36352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4135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other than 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63617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Winning from lottery, crossword puzzles etc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</a:tr>
              <a:tr h="7393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to contractor/sub contractor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1% if payment is made to individual/ HUF;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2% in other cases</a:t>
                      </a:r>
                      <a:endParaRPr lang="en-US" dirty="0"/>
                    </a:p>
                  </a:txBody>
                  <a:tcPr/>
                </a:tc>
              </a:tr>
              <a:tr h="41756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Insurance Commission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66236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to non resident </a:t>
                      </a:r>
                      <a:r>
                        <a:rPr lang="en-US" dirty="0" smtClean="0"/>
                        <a:t>sport men </a:t>
                      </a:r>
                      <a:r>
                        <a:rPr lang="en-US" dirty="0" smtClean="0"/>
                        <a:t>/sport association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10% plus education cess @3%</a:t>
                      </a:r>
                      <a:endParaRPr lang="en-US" dirty="0"/>
                    </a:p>
                  </a:txBody>
                  <a:tcPr/>
                </a:tc>
              </a:tr>
              <a:tr h="6263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Deposit under national saving scheme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Rates at which TDS is to be Deducted </a:t>
            </a:r>
            <a:r>
              <a:rPr lang="en-US" sz="2200" dirty="0" smtClean="0"/>
              <a:t>(contd.)</a:t>
            </a:r>
            <a:endParaRPr lang="en-US" sz="2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1524000"/>
          <a:ext cx="8153400" cy="505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025"/>
                <a:gridCol w="1066800"/>
                <a:gridCol w="4724400"/>
                <a:gridCol w="15271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 .No.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 of payment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Rate of TDS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Commission or brokerage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Rent of plant machinery and equipment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Rent of land building or furniture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194J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Fees for professional or technical services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</a:t>
                      </a:r>
                      <a:r>
                        <a:rPr lang="en-US" baseline="0" dirty="0" smtClean="0"/>
                        <a:t> of compensation on acquisition of immovable property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194LB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Income by way of interest from infrastructure debt fund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196B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Income and long term gains from unit to an offshore fund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196C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Income</a:t>
                      </a:r>
                      <a:r>
                        <a:rPr lang="en-US" baseline="0" dirty="0" smtClean="0"/>
                        <a:t> and long term gains from foreign currency bonds or shares of Indian companies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196D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Income of foreign institutional investors for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Rates at which Deduction of TDS to be Made from a Transporter	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1600200"/>
          <a:ext cx="838517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2761210"/>
                <a:gridCol w="2765671"/>
                <a:gridCol w="20962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From 01.10.2009 to 31.03.2010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From 01.04.2010 </a:t>
                      </a:r>
                      <a:r>
                        <a:rPr lang="en-US" dirty="0" err="1" smtClean="0"/>
                        <a:t>onwords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the transporter is an individual or  HUF and provides his 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transporter other than individual or HUF declares his 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If the transporter is an individual or  HUF and does</a:t>
                      </a:r>
                      <a:r>
                        <a:rPr lang="en-US" baseline="0" dirty="0" smtClean="0"/>
                        <a:t> not</a:t>
                      </a:r>
                      <a:r>
                        <a:rPr lang="en-US" dirty="0" smtClean="0"/>
                        <a:t> provide his PAN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transporter other than individual or HUF  does</a:t>
                      </a:r>
                      <a:r>
                        <a:rPr lang="en-US" baseline="0" dirty="0" smtClean="0"/>
                        <a:t> not </a:t>
                      </a:r>
                      <a:r>
                        <a:rPr lang="en-US" dirty="0" smtClean="0"/>
                        <a:t>declares his</a:t>
                      </a:r>
                      <a:r>
                        <a:rPr lang="en-US" baseline="0" dirty="0" smtClean="0"/>
                        <a:t> 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Rates at which Tax to be Deducted at Different Rates if PAN is Not Provided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133600"/>
            <a:ext cx="8153400" cy="3886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TDS to be deducted at the rates higher of the followings: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 at the rates specified in the relevant provisions of this Act or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At the rate in force or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20%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Procedure for Making Payment of TDS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610600" cy="4800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Payment to be made electronically by the following persons: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 company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other person on whom the provisions of tax audit were applicable during the last year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Payment can be deposited with authorized banks by other persons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Payment shall be called to have been made electronically if made by: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 internet banking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By making use of debit card {Rule 30(7)}</a:t>
            </a:r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5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 Deposit Tax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1676400"/>
          <a:ext cx="8610600" cy="4495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303"/>
                <a:gridCol w="2559908"/>
                <a:gridCol w="2792627"/>
                <a:gridCol w="2404762"/>
              </a:tblGrid>
              <a:tr h="44410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No.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Particulars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Time for Depositing Tax 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Remarks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76653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Tax deducted on behalf of Government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Same 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paid without </a:t>
                      </a:r>
                      <a:r>
                        <a:rPr lang="en-US" baseline="0" dirty="0" smtClean="0"/>
                        <a:t>challan </a:t>
                      </a:r>
                      <a:endParaRPr lang="en-US" dirty="0"/>
                    </a:p>
                  </a:txBody>
                  <a:tcPr/>
                </a:tc>
              </a:tr>
              <a:tr h="109505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Tax deducted on behalf of Government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</a:t>
                      </a:r>
                      <a:r>
                        <a:rPr lang="en-US" baseline="0" dirty="0" smtClean="0"/>
                        <a:t> 7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paid by challan</a:t>
                      </a:r>
                      <a:endParaRPr lang="en-US" dirty="0"/>
                    </a:p>
                  </a:txBody>
                  <a:tcPr/>
                </a:tc>
              </a:tr>
              <a:tr h="109505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other cases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r>
                        <a:rPr lang="en-US" baseline="0" dirty="0" smtClean="0"/>
                        <a:t> days from the end of the month in which deduction is made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If deduction</a:t>
                      </a:r>
                      <a:r>
                        <a:rPr lang="en-US" baseline="0" dirty="0" smtClean="0"/>
                        <a:t> is in month other than March</a:t>
                      </a:r>
                      <a:endParaRPr lang="en-US" dirty="0"/>
                    </a:p>
                  </a:txBody>
                  <a:tcPr/>
                </a:tc>
              </a:tr>
              <a:tr h="109505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other</a:t>
                      </a:r>
                      <a:r>
                        <a:rPr lang="en-US" baseline="0" dirty="0" smtClean="0"/>
                        <a:t> cases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If deduction</a:t>
                      </a:r>
                      <a:r>
                        <a:rPr lang="en-US" baseline="0" dirty="0" smtClean="0"/>
                        <a:t> is in month of March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Penal Provisions Relating to TDS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228599" y="1752600"/>
          <a:ext cx="8763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1"/>
                <a:gridCol w="2157165"/>
                <a:gridCol w="2262435"/>
                <a:gridCol w="1828800"/>
                <a:gridCol w="16001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Section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Default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Officer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to Impose 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 Penalty for Reasonable Cause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272BB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apply TDCAN/failure to quote TDCAN in challans or certificates and statements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Rs.10000/-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Assessing Officer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276B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pay the tax deducted at source to the credit of central government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Punishable with rigorous imprisonment for a term of 3 months</a:t>
                      </a:r>
                      <a:r>
                        <a:rPr lang="en-US" baseline="0" dirty="0" smtClean="0"/>
                        <a:t> to 7 years with fine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Prior</a:t>
                      </a:r>
                      <a:r>
                        <a:rPr lang="en-US" baseline="0" dirty="0" smtClean="0"/>
                        <a:t> sanction of Commissioner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Interest for Late Deposit of TDS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533400" y="2133600"/>
          <a:ext cx="81534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0"/>
                <a:gridCol w="4076700"/>
              </a:tblGrid>
              <a:tr h="71199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Period of Default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Rate of Interest</a:t>
                      </a:r>
                      <a:endParaRPr 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150143">
                <a:tc>
                  <a:txBody>
                    <a:bodyPr/>
                    <a:lstStyle/>
                    <a:p>
                      <a:r>
                        <a:rPr lang="en-US" dirty="0" smtClean="0"/>
                        <a:t>From the date the</a:t>
                      </a:r>
                      <a:r>
                        <a:rPr lang="en-US" baseline="0" dirty="0" smtClean="0"/>
                        <a:t> tax was deductible to the date on which such tax is deducted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1% per month or part of the month</a:t>
                      </a:r>
                      <a:endParaRPr lang="en-US" dirty="0"/>
                    </a:p>
                  </a:txBody>
                  <a:tcPr/>
                </a:tc>
              </a:tr>
              <a:tr h="1643062">
                <a:tc>
                  <a:txBody>
                    <a:bodyPr/>
                    <a:lstStyle/>
                    <a:p>
                      <a:r>
                        <a:rPr lang="en-US" dirty="0" smtClean="0"/>
                        <a:t>From the date on which such tax is deducted to the date on which such tax is actually paid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1.5% per month or part</a:t>
                      </a:r>
                      <a:r>
                        <a:rPr lang="en-US" baseline="0" dirty="0" smtClean="0"/>
                        <a:t> of the month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 of Date of Payment of TDS with Due Date of Filing ITR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1" y="1600200"/>
          <a:ext cx="9143999" cy="488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678"/>
                <a:gridCol w="2945562"/>
                <a:gridCol w="1513062"/>
                <a:gridCol w="1681179"/>
                <a:gridCol w="2292518"/>
              </a:tblGrid>
              <a:tr h="6302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Due Date of Filing of</a:t>
                      </a:r>
                      <a:r>
                        <a:rPr lang="en-US" baseline="0" dirty="0" smtClean="0"/>
                        <a:t> ITR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TDS Deposited 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Consequences</a:t>
                      </a:r>
                      <a:endParaRPr lang="en-US" dirty="0"/>
                    </a:p>
                  </a:txBody>
                  <a:tcPr/>
                </a:tc>
              </a:tr>
              <a:tr h="10622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Tax deducted by a partnership firm on whom the provisions of tax audit are not applicable for the year ended 31.3.2011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July </a:t>
                      </a: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30 </a:t>
                      </a: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July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The Full expenses will be allowed to be deducted from income pertaining to the year ended 31 march 2011 under the provisions of income tax act.</a:t>
                      </a:r>
                    </a:p>
                  </a:txBody>
                  <a:tcPr marL="68580" marR="68580" marT="0" marB="0"/>
                </a:tc>
              </a:tr>
              <a:tr h="10622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Tax deducted by a partnership firm on whom the provisions of tax audit are not applicable for the year ended 31.3.2011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31 July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4 August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The Full expenses will be allowed to be deducted from income pertaining to the year ended 31 march 2012 under the provisions of income tax act.</a:t>
                      </a:r>
                    </a:p>
                  </a:txBody>
                  <a:tcPr marL="68580" marR="68580" marT="0" marB="0"/>
                </a:tc>
              </a:tr>
              <a:tr h="10622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Tax deducted by a partnership firm on whom the provisions of tax audit are applicable for the year ended 31.3.2011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30 September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29 September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The Full expenses will be allowed to be deducted from income pertaining to the year ended 31 march 2011 under the provisions of income tax act.</a:t>
                      </a:r>
                    </a:p>
                  </a:txBody>
                  <a:tcPr marL="68580" marR="68580" marT="0" marB="0"/>
                </a:tc>
              </a:tr>
              <a:tr h="10622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Tax deducted by a partnership firm on whom the provisions of tax audit are applicable for the year ended 31.3.2011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30 September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5 October 2011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Times New Roman"/>
                        </a:rPr>
                        <a:t>The Full expenses will be allowed to be deducted from income pertaining to the year ended 31 march 2012 under the provisions of income tax act.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6550223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Prepared  by PRAVEEN  AGGARWAL </a:t>
            </a:r>
            <a:r>
              <a:rPr lang="en-US" sz="1400" dirty="0" err="1" smtClean="0"/>
              <a:t>B.Com</a:t>
            </a:r>
            <a:r>
              <a:rPr lang="en-US" sz="1400" dirty="0" smtClean="0"/>
              <a:t>., FCA  Ph-9811395590</a:t>
            </a:r>
            <a:endParaRPr lang="en-US" sz="1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Limit of Filing Returns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981200"/>
          <a:ext cx="8305800" cy="324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690"/>
                <a:gridCol w="3322321"/>
                <a:gridCol w="4116789"/>
              </a:tblGrid>
              <a:tr h="93693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No.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Date of Ending of the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Quarter of the Financial Year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Due Date for Filing of the Return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649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 </a:t>
                      </a:r>
                      <a:r>
                        <a:rPr lang="en-US" baseline="0" dirty="0" smtClean="0"/>
                        <a:t>J</a:t>
                      </a:r>
                      <a:r>
                        <a:rPr lang="en-US" dirty="0" smtClean="0"/>
                        <a:t>une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July of the Financial Year</a:t>
                      </a:r>
                      <a:endParaRPr lang="en-US" dirty="0"/>
                    </a:p>
                  </a:txBody>
                  <a:tcPr/>
                </a:tc>
              </a:tr>
              <a:tr h="37649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September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October of the Financial Year</a:t>
                      </a:r>
                      <a:endParaRPr lang="en-US" dirty="0"/>
                    </a:p>
                  </a:txBody>
                  <a:tcPr/>
                </a:tc>
              </a:tr>
              <a:tr h="37649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December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January of the Financial Year</a:t>
                      </a:r>
                      <a:endParaRPr lang="en-US" dirty="0"/>
                    </a:p>
                  </a:txBody>
                  <a:tcPr/>
                </a:tc>
              </a:tr>
              <a:tr h="37649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May of the Financial Year Immediately Following the Financial Year in which Deduction is Made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 of Filing of Returns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Electronic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If the deductor is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Office of Government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Company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A person who was required to get his accounts audited under section 44AB in the last year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The number of deductee records in a statement for any quarter of the financial year are twenty or more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Paper Form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 all other cases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Forms to be Used in Filing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1054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Form 24Q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For TDS deducted from salary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Form 27Q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	For TDS deducted from non resident sportsmen or sports association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For TDS deducted from non resident for payment of interest by an infrastructure debt fund.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For TDS deducted for payment to a non resident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Form 26Q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For tax deducted in all other cases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Form 27A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Verification to be filed in all the cases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 to be Given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050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Deductor to quote his TAN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Deductor to quote his PAN except if it is office of government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Quote PAN of all deductees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Furnish particulars of tax paid to the central government including book identification number or challan identification number as the case may be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  Precautions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Quoting correct TAN of the deductor </a:t>
            </a:r>
          </a:p>
          <a:p>
            <a:r>
              <a:rPr lang="en-US" dirty="0" smtClean="0"/>
              <a:t>Quoting correct PAN of the deductor</a:t>
            </a:r>
          </a:p>
          <a:p>
            <a:r>
              <a:rPr lang="en-US" dirty="0" smtClean="0"/>
              <a:t>Quoting   PAN of each  deductee</a:t>
            </a:r>
          </a:p>
          <a:p>
            <a:r>
              <a:rPr lang="en-US" dirty="0" smtClean="0"/>
              <a:t>Verifying the quoted PAN</a:t>
            </a:r>
          </a:p>
          <a:p>
            <a:r>
              <a:rPr lang="en-US" dirty="0" smtClean="0"/>
              <a:t>Quoting correct name as appearing in the PAN card</a:t>
            </a:r>
          </a:p>
          <a:p>
            <a:r>
              <a:rPr lang="en-US" dirty="0" smtClean="0"/>
              <a:t>Quoting correct information from the challan of tax deposited</a:t>
            </a:r>
          </a:p>
          <a:p>
            <a:r>
              <a:rPr lang="en-US" dirty="0" smtClean="0"/>
              <a:t>Quoting correct code of tax deducted</a:t>
            </a:r>
          </a:p>
          <a:p>
            <a:r>
              <a:rPr lang="en-US" dirty="0" smtClean="0"/>
              <a:t>The tax deducted should be as per the provisions</a:t>
            </a:r>
          </a:p>
          <a:p>
            <a:r>
              <a:rPr lang="en-US" dirty="0" smtClean="0"/>
              <a:t>The amount of tax deducted should commensurate with the amount mentioned in the challan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93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93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19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93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93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93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193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193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93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93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19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93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93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93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193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193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93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93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19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193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93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193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8" dur="193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0" dur="193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93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93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9" dur="19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193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93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93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0" dur="193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193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Procedure for Verification of Challan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Verify the challan by logging in the site with </a:t>
            </a:r>
            <a:r>
              <a:rPr lang="en-US" b="1" dirty="0" smtClean="0"/>
              <a:t>OLTAS</a:t>
            </a:r>
            <a:r>
              <a:rPr lang="en-US" dirty="0" smtClean="0"/>
              <a:t> server tin.tin.nsdl.com/oltas/index.html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Go to TAN based view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Enter TAN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Select period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Verify S. No., date of deposit and the amount realized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If the challan is not verified or if there is a difference the return is generated with an error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Procedure for uploading the TDS return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 by PRAVEEN AGGARWAL </a:t>
            </a:r>
            <a:r>
              <a:rPr lang="en-US" dirty="0" err="1" smtClean="0"/>
              <a:t>B.Com,FCA</a:t>
            </a:r>
            <a:r>
              <a:rPr lang="en-US" dirty="0" smtClean="0"/>
              <a:t>  Ph-9811 395590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Click on e filing of returns</a:t>
            </a:r>
          </a:p>
          <a:p>
            <a:r>
              <a:rPr lang="en-US" dirty="0" smtClean="0"/>
              <a:t>A file of the challan will be asked for</a:t>
            </a:r>
          </a:p>
          <a:p>
            <a:r>
              <a:rPr lang="en-US" dirty="0" smtClean="0"/>
              <a:t>Enter period for which challans are needed</a:t>
            </a:r>
          </a:p>
          <a:p>
            <a:r>
              <a:rPr lang="en-US" dirty="0" smtClean="0"/>
              <a:t>From oltas site download file containing all the challans for the selected quarter</a:t>
            </a:r>
          </a:p>
          <a:p>
            <a:r>
              <a:rPr lang="en-US" dirty="0" smtClean="0"/>
              <a:t>3 files will be generated one html file one fvu file and statistics file </a:t>
            </a:r>
          </a:p>
          <a:p>
            <a:r>
              <a:rPr lang="en-US" dirty="0" smtClean="0"/>
              <a:t>In case of error an error file is generated containing details of errors</a:t>
            </a:r>
          </a:p>
          <a:p>
            <a:r>
              <a:rPr lang="en-US" dirty="0" smtClean="0"/>
              <a:t>Errors are to be corrected</a:t>
            </a:r>
          </a:p>
          <a:p>
            <a:r>
              <a:rPr lang="en-US" dirty="0" smtClean="0"/>
              <a:t>The 3 files will be generated again</a:t>
            </a:r>
          </a:p>
          <a:p>
            <a:r>
              <a:rPr lang="en-US" dirty="0" smtClean="0"/>
              <a:t>If there is no error the error file will not appear</a:t>
            </a:r>
          </a:p>
          <a:p>
            <a:r>
              <a:rPr lang="en-US" dirty="0" smtClean="0"/>
              <a:t>Now take fvu file in </a:t>
            </a:r>
            <a:r>
              <a:rPr lang="en-US" dirty="0" smtClean="0"/>
              <a:t>CD</a:t>
            </a:r>
            <a:r>
              <a:rPr lang="en-US" dirty="0" smtClean="0"/>
              <a:t> </a:t>
            </a:r>
            <a:r>
              <a:rPr lang="en-US" dirty="0" smtClean="0"/>
              <a:t>or pen drive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Now submit the fvu file along with from 27A with nsdl counter who will upload on our behalf on tendering of requisite fees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 receipt will be </a:t>
            </a:r>
            <a:r>
              <a:rPr lang="en-US" dirty="0" smtClean="0"/>
              <a:t>generated </a:t>
            </a:r>
            <a:r>
              <a:rPr lang="en-US" dirty="0" smtClean="0"/>
              <a:t>with a PRN number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in which Payment can be Made Without Deduction or Deduction at Lower Rates.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4800" y="1676400"/>
          <a:ext cx="861060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8501"/>
                <a:gridCol w="3732099"/>
                <a:gridCol w="3810000"/>
              </a:tblGrid>
              <a:tr h="48062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 of Payment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Self Declaration in Form No.</a:t>
                      </a:r>
                      <a:endParaRPr lang="en-US" dirty="0"/>
                    </a:p>
                  </a:txBody>
                  <a:tcPr/>
                </a:tc>
              </a:tr>
              <a:tr h="48062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H or 15G</a:t>
                      </a:r>
                      <a:endParaRPr lang="en-US" dirty="0"/>
                    </a:p>
                  </a:txBody>
                  <a:tcPr/>
                </a:tc>
              </a:tr>
              <a:tr h="8295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Dividends other than dividends referred to in section 115O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H or 15 G</a:t>
                      </a:r>
                      <a:endParaRPr lang="en-US" dirty="0"/>
                    </a:p>
                  </a:txBody>
                  <a:tcPr/>
                </a:tc>
              </a:tr>
              <a:tr h="48062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other than interest on securities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H or</a:t>
                      </a:r>
                      <a:r>
                        <a:rPr lang="en-US" baseline="0" dirty="0" smtClean="0"/>
                        <a:t> 15 G</a:t>
                      </a:r>
                      <a:endParaRPr lang="en-US" dirty="0"/>
                    </a:p>
                  </a:txBody>
                  <a:tcPr/>
                </a:tc>
              </a:tr>
              <a:tr h="48062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National Savings Scheme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15H or 15G</a:t>
                      </a:r>
                      <a:endParaRPr lang="en-US" dirty="0"/>
                    </a:p>
                  </a:txBody>
                  <a:tcPr/>
                </a:tc>
              </a:tr>
              <a:tr h="174375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all other cases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declaration can not be made rather application</a:t>
                      </a:r>
                      <a:r>
                        <a:rPr lang="en-US" baseline="0" dirty="0" smtClean="0"/>
                        <a:t> can be made to the Assessing officer in Form No 13 and he shall if satisfied pass an order as to no deduction or deduction at lower rates.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198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Latest amendment in submitting return in electronic mode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85344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Submission of e-TDS/TCS statement has been enabled in Pen Drive in addition to the existing option of CD at certain TIN facilitation centers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Pen Drive/CD may contain details of multiple e-TDS/TCS statements.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Pen Drive/CD will be returned after acceptance of statements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00"/>
                            </p:stCondLst>
                            <p:childTnLst>
                              <p:par>
                                <p:cTn id="18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93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93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Filing of Revised Returns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905000"/>
          <a:ext cx="830580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3429000"/>
                <a:gridCol w="3962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S. No.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Common error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Rectification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Incorrect /omission of PAN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Rectify PAN</a:t>
                      </a:r>
                      <a:r>
                        <a:rPr lang="en-US" baseline="0" dirty="0" smtClean="0"/>
                        <a:t> by using a PAN correction statement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Omission/incorrect  details</a:t>
                      </a:r>
                      <a:r>
                        <a:rPr lang="en-US" baseline="0" dirty="0" smtClean="0"/>
                        <a:t> of deductee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Furnish a correction statement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Mistake in challan</a:t>
                      </a:r>
                      <a:r>
                        <a:rPr lang="en-US" baseline="0" dirty="0" smtClean="0"/>
                        <a:t> detail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Furnish a correction statement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Mistake in uploading details of challan by</a:t>
                      </a:r>
                      <a:r>
                        <a:rPr lang="en-US" baseline="0" dirty="0" smtClean="0"/>
                        <a:t> bank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Take up the matter with the bank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Procedure for Recovering the Lost Data of Return Filed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839200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Register your TAN at </a:t>
            </a:r>
            <a:r>
              <a:rPr lang="en-US" dirty="0" smtClean="0">
                <a:hlinkClick r:id="rId2"/>
              </a:rPr>
              <a:t>www.tin.nsdl.com</a:t>
            </a:r>
            <a:r>
              <a:rPr lang="en-US" dirty="0" smtClean="0"/>
              <a:t> using a suitable ID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We will receive a message with a Service Request No. (SRN) confirming that our request has been received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We will receive the Password within 48 hours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Place a request for the required quarterly statement at </a:t>
            </a:r>
            <a:r>
              <a:rPr lang="en-US" dirty="0" smtClean="0">
                <a:hlinkClick r:id="rId2"/>
              </a:rPr>
              <a:t>www.tin.nsdl.com</a:t>
            </a:r>
            <a:r>
              <a:rPr lang="en-US" dirty="0" smtClean="0"/>
              <a:t> under tab </a:t>
            </a:r>
            <a:r>
              <a:rPr lang="en-US" i="1" dirty="0" smtClean="0"/>
              <a:t>Login =&gt; TAN Account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For every successful request a SRN is generated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 password protected zip file containing Return data will be e-mailed to our ID (with PRN as password)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Procedure for Recovering the Lost Data of Return Filed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600200"/>
            <a:ext cx="8305800" cy="51054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Details required to place the request:-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From Acknowledgement Receipt of the filed Return: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Provisional Receipt No.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Form No.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Quarter &amp; Year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From any one challan in that Return: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Challan No.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Date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 Amount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BSR Code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Any 3 PANs with corresponding amount deducted and deposited under that challan</a:t>
            </a:r>
          </a:p>
          <a:p>
            <a:pPr lvl="2">
              <a:buFont typeface="Wingdings" pitchFamily="2" charset="2"/>
              <a:buChar char="q"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Penal Provisions Relating to TDS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</p:nvPr>
        </p:nvGraphicFramePr>
        <p:xfrm>
          <a:off x="228600" y="1752600"/>
          <a:ext cx="8763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828800"/>
                <a:gridCol w="2133600"/>
                <a:gridCol w="1981200"/>
                <a:gridCol w="160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Section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Default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Officer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to Impose the 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 Penalty for Reasonable Cause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271C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deduct tax in full or</a:t>
                      </a:r>
                      <a:r>
                        <a:rPr lang="en-US" baseline="0" dirty="0" smtClean="0"/>
                        <a:t> part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 equal to the amount of tax not deducted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Joint commissioner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272A(2)(f)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deposit Form 15G or !5H in 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Rs.100 per day for the period of default subject</a:t>
                      </a:r>
                      <a:r>
                        <a:rPr lang="en-US" baseline="0" dirty="0" smtClean="0"/>
                        <a:t> to a max of the tax deductible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Chief Commissioner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272A(2)(g)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issue TDS Certificate as per section 273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Rs.100 per day for the period of default subject</a:t>
                      </a:r>
                      <a:r>
                        <a:rPr lang="en-US" baseline="0" dirty="0" smtClean="0"/>
                        <a:t> to a max of the tax deductible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Chief Commissioner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Yes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Penal Provisions Relating to TDS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1" y="1600200"/>
          <a:ext cx="9143999" cy="4910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2279373"/>
                <a:gridCol w="2368827"/>
                <a:gridCol w="1981200"/>
                <a:gridCol w="1295399"/>
              </a:tblGrid>
              <a:tr h="11521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Section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Default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Officer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to Impose the 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 Penalty for Reasonable Cause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1521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272A(2)(</a:t>
                      </a:r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furnish a statement as required by section 192(2C)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Rs.100 per day for the period of default 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Joint Commissioner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115214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272A(2)(k)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deliver quarterly statement</a:t>
                      </a:r>
                      <a:r>
                        <a:rPr lang="en-US" baseline="0" dirty="0" smtClean="0"/>
                        <a:t> in time as per section 200(3)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Rs.100 per day for the period of default subject</a:t>
                      </a:r>
                      <a:r>
                        <a:rPr lang="en-US" baseline="0" dirty="0" smtClean="0"/>
                        <a:t> to a max of the tax deductible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Joint Commissioner</a:t>
                      </a:r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1343947">
                <a:tc>
                  <a:txBody>
                    <a:bodyPr/>
                    <a:lstStyle/>
                    <a:p>
                      <a:r>
                        <a:rPr lang="en-US" dirty="0" smtClean="0"/>
                        <a:t>272A(2)(l)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deliver quarterly statement in time as per section 206A(1)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 100 for every day o</a:t>
                      </a:r>
                      <a:r>
                        <a:rPr lang="en-US" baseline="0" dirty="0" smtClean="0"/>
                        <a:t>f default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Joint Commissioner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Penal Provisions Relating to TDS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228599" y="1752600"/>
          <a:ext cx="8763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1"/>
                <a:gridCol w="2157165"/>
                <a:gridCol w="2262435"/>
                <a:gridCol w="1828800"/>
                <a:gridCol w="16001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Section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Nature of Default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Officer</a:t>
                      </a:r>
                      <a:r>
                        <a:rPr lang="en-US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to Impose Penalty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 Penalty for Reasonable Cause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272BB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apply TDCAN/failure to quote TDCAN in challans or certificates and statements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Rs.10000/-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Assessing Officer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276B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Failure to pay the tax deducted at source to the credit of central government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Punishable with rigorous imprisonment for a term of 3 months</a:t>
                      </a:r>
                      <a:r>
                        <a:rPr lang="en-US" baseline="0" dirty="0" smtClean="0"/>
                        <a:t> to 7 years with fine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Prior</a:t>
                      </a:r>
                      <a:r>
                        <a:rPr lang="en-US" baseline="0" dirty="0" smtClean="0"/>
                        <a:t> sanction of Commissioner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Processing of Returns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Manner of processing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 The deductible sums to be computed after making the following adjustments:-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Any arithmetical error in the statement 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An incorrect claim apparent from any information in statement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Interest shall be computed on the basis of sums deductible as per statements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sum payable/refund due to the deductor after making adjustments as per above clause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 intimation to be sent to deductor specifying amount payable/refund due to him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amount of refund due shall be granted to the deductor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Processing of Returns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105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Important clarifications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No intimation shall be sent after the expiry of one year from the end of the financial year in which the statement is filed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 incorrect claim apparent from any information in the statement shall mean a claim, on the basis of the entry in the statement: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Of an item, which is inconsistent with another entry of the same or some other item in such statement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In respect of rate of deduction of tax at source where such rate is not in accordance with the provisions of this act</a:t>
            </a:r>
          </a:p>
          <a:p>
            <a:pPr>
              <a:buFont typeface="Courier New" pitchFamily="49" charset="0"/>
              <a:buChar char="o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Limit for Issuing TDS Certificates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3622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Form 16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By 31</a:t>
            </a:r>
            <a:r>
              <a:rPr lang="en-US" baseline="30000" dirty="0" smtClean="0"/>
              <a:t>st</a:t>
            </a:r>
            <a:r>
              <a:rPr lang="en-US" dirty="0" smtClean="0"/>
              <a:t> May of the financial year immediately following the financial year in which the income is paid and tax deducted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Rules as to Declaration as to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 No. 15G and 15 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9144000" cy="5334000"/>
          </a:xfrm>
        </p:spPr>
        <p:txBody>
          <a:bodyPr>
            <a:normAutofit fontScale="92500" lnSpcReduction="20000"/>
          </a:bodyPr>
          <a:lstStyle/>
          <a:p>
            <a:pPr lvl="1">
              <a:buFont typeface="Wingdings" pitchFamily="2" charset="2"/>
              <a:buChar char="Ø"/>
            </a:pPr>
            <a:r>
              <a:rPr lang="en-US" dirty="0" smtClean="0"/>
              <a:t> Form 15 G can be issued by any person other than a company or a firm if his tax on estimated income is nil.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Form 15G cannot be issued if the income from the following heads of income exceeds the maximum amount chargeable to tax:</a:t>
            </a:r>
          </a:p>
          <a:p>
            <a:pPr lvl="2">
              <a:buFont typeface="Wingdings" pitchFamily="2" charset="2"/>
              <a:buChar char="q"/>
            </a:pPr>
            <a:r>
              <a:rPr lang="en-US" dirty="0" smtClean="0"/>
              <a:t>Interest on securities</a:t>
            </a:r>
          </a:p>
          <a:p>
            <a:pPr lvl="2">
              <a:buFont typeface="Wingdings" pitchFamily="2" charset="2"/>
              <a:buChar char="q"/>
            </a:pPr>
            <a:r>
              <a:rPr lang="en-US" dirty="0" smtClean="0"/>
              <a:t>Interest other than interest on securities</a:t>
            </a:r>
          </a:p>
          <a:p>
            <a:pPr lvl="2">
              <a:buFont typeface="Wingdings" pitchFamily="2" charset="2"/>
              <a:buChar char="q"/>
            </a:pPr>
            <a:r>
              <a:rPr lang="en-US" dirty="0" smtClean="0"/>
              <a:t>Payment in respect of deposit under National Savings Scheme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Form no 15H is to be used in the above mentioned cases in case of a senior citizen.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Form 15 H can be issued even if his income from the above mentioned cases exceeds the maximum limit provided tax payable is nil.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Form 15 G/15H is to be submitted in duplicate.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Declaration not valid if PAN is not mentioned.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One copy of Form 15G/15H is to be submitted to The CIT within 7 days from the end of the month in which declaration is made.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8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Limit for Issuing TDS Certificates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Form 16A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62200" y="1752600"/>
          <a:ext cx="6172201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678"/>
                <a:gridCol w="1928813"/>
                <a:gridCol w="3394710"/>
              </a:tblGrid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Date of Ending of Quarter of the Financial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Due Date</a:t>
                      </a:r>
                      <a:endParaRPr lang="en-US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July of the financial</a:t>
                      </a:r>
                      <a:r>
                        <a:rPr lang="en-US" baseline="0" dirty="0" smtClean="0"/>
                        <a:t> year</a:t>
                      </a:r>
                      <a:endParaRPr lang="en-US" dirty="0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September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baseline="0" dirty="0" smtClean="0"/>
                        <a:t> October of the financial year</a:t>
                      </a:r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December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baseline="0" dirty="0" smtClean="0"/>
                        <a:t> January of the financial year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May of the financial year immediately following the financial year in which deduction is</a:t>
                      </a:r>
                      <a:r>
                        <a:rPr lang="en-US" baseline="0" dirty="0" smtClean="0"/>
                        <a:t> made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Forms to be Used in Issuing TDS Certificates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006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Form No. 16 - Issued by employer to employee on tax deducted at source on salary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Part A – to be issued by each of the employers in case an assessee is employed by more than one employee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Part B – may be issued by each of the employers or by the last employer at the  option of the assessee</a:t>
            </a:r>
          </a:p>
          <a:p>
            <a:pPr lvl="1"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Form 16A- to be issued by the deductor in all cases other than salary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 of the TDS Certificates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Valid PAN of the deductee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Valid TAN of the deductor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Nature of payment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Challan identification number in case payment is made through bank by making use of challan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Book identification number in case payment is made without using challan (government office)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Receipt numbers of all the relevant quarterly statements of TDS returns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Date wise detail of amount credited and amount deducted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Details of bank and mode of payment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Manner of Signing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Manually –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 All certificates can be signed manually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Digitally –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Form 16 can be signed digitally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deductor while using digital signature shall ensure that 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The provisions of rule 31(2) are complied with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Once the certificate is digitally signed the contents of the certificates are not amenable to change</a:t>
            </a:r>
          </a:p>
          <a:p>
            <a:pPr lvl="2">
              <a:buFont typeface="Courier New" pitchFamily="49" charset="0"/>
              <a:buChar char="o"/>
            </a:pPr>
            <a:r>
              <a:rPr lang="en-US" dirty="0" smtClean="0"/>
              <a:t>The certificates have a control number and a log of such certificates is maintained by the deductor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Issue of Duplicate TDS Certificates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[Rule no. 31(5)]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0574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The deductor may issue a duplicate certificate in form no 16 or 16 A in the following conditions:-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deductee has lost the original certificate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deductee has made a request for issuance of a duplicate certificate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Such certificate is certified as duplicate certificate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Comparative Study of our Time Table	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752600"/>
          <a:ext cx="815657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9"/>
                <a:gridCol w="2197736"/>
                <a:gridCol w="1630680"/>
                <a:gridCol w="1630680"/>
                <a:gridCol w="16306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Previous Time</a:t>
                      </a:r>
                      <a:r>
                        <a:rPr lang="en-US" baseline="0" dirty="0" smtClean="0"/>
                        <a:t> Schedule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Current</a:t>
                      </a:r>
                      <a:r>
                        <a:rPr lang="en-US" baseline="0" dirty="0" smtClean="0"/>
                        <a:t> Time Schedule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Gain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Planning of adjustment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entries for the year ended 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</a:t>
                      </a:r>
                      <a:r>
                        <a:rPr lang="en-US" baseline="0" dirty="0" smtClean="0"/>
                        <a:t> to 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baseline="0" dirty="0" smtClean="0"/>
                        <a:t>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 to 30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Full month of May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 tax return for the year ended 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 to 25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 to 25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 change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Vat returns for the year ended 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 to 28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April to 28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April</a:t>
                      </a:r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 change</a:t>
                      </a:r>
                      <a:endParaRPr lang="en-US" dirty="0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Tds</a:t>
                      </a:r>
                      <a:r>
                        <a:rPr lang="en-US" dirty="0" smtClean="0"/>
                        <a:t> returns for period ending 31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baseline="0" dirty="0" smtClean="0"/>
                        <a:t> March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June</a:t>
                      </a:r>
                      <a:r>
                        <a:rPr lang="en-US" baseline="0" dirty="0" smtClean="0"/>
                        <a:t> to 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baseline="0" dirty="0" smtClean="0"/>
                        <a:t> June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May to 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May to 15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40"/>
                            </p:stCondLst>
                            <p:childTnLst>
                              <p:par>
                                <p:cTn id="14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 Collection at Source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Tax to be collected by the seller from the buyer at the time of debiting /receipt of the amount of sale proceed of the following goods at the following rates: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09800" y="3200400"/>
          <a:ext cx="5839714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314"/>
                <a:gridCol w="3810000"/>
                <a:gridCol w="1295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 of Goods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Rate</a:t>
                      </a:r>
                      <a:r>
                        <a:rPr lang="en-US" baseline="0" dirty="0" smtClean="0"/>
                        <a:t> of Tax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Alcoholic liquor for human consumption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Tendu leaves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Timber obtained under a forest lease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Timber obtained by any mode other than under a forest lease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other forest produce</a:t>
                      </a:r>
                      <a:r>
                        <a:rPr lang="en-US" baseline="0" dirty="0" smtClean="0"/>
                        <a:t> not being  timber or tendu leaves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 of 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Seller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Seller {Explanation (c) to section 206C}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Central Government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The State Government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local authority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Corporation or Authority established by or under a Central /State/ Provincial Act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Company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Firm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Co-operative Society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Any individual/HUF on whom the provisions of tax audit are applicable.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Meaning of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Buyer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sz="5500" dirty="0" smtClean="0"/>
              <a:t>A person who obtains the goods or rights to receive the goods as specified in the table given in the definition of seller in any of the following ways: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Any sale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By way of auction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Tender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Or any other mode</a:t>
            </a:r>
          </a:p>
          <a:p>
            <a:pPr>
              <a:buFont typeface="Wingdings" pitchFamily="2" charset="2"/>
              <a:buChar char="Ø"/>
            </a:pPr>
            <a:r>
              <a:rPr lang="en-US" sz="5500" dirty="0" smtClean="0"/>
              <a:t>But does not include: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A public sector company/ the central Government/State Government/embassy/high commission/legation/commission/consulate/trade representation of a foreign State and a club</a:t>
            </a:r>
          </a:p>
          <a:p>
            <a:pPr lvl="1">
              <a:buFont typeface="Wingdings" pitchFamily="2" charset="2"/>
              <a:buChar char="q"/>
            </a:pPr>
            <a:r>
              <a:rPr lang="en-US" sz="5500" dirty="0" smtClean="0"/>
              <a:t>A buyer in the retail sale of such goods purchased by him for personal consumption.</a:t>
            </a:r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 to be Collected at Source in Case of Parking Lot, Toll Plaza or Mining and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Quqrrying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(Section 206 C)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Every person who grants license or enters into a contract or transfers any right in either whole or part to another person at the following rates of taxes: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0" y="3581400"/>
          <a:ext cx="6096000" cy="2213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2330"/>
                <a:gridCol w="3131670"/>
                <a:gridCol w="2032000"/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</a:t>
                      </a:r>
                      <a:r>
                        <a:rPr lang="en-US" baseline="0" dirty="0" smtClean="0"/>
                        <a:t> of Contract or License or Lease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Rate of Taxes</a:t>
                      </a:r>
                      <a:endParaRPr lang="en-US" dirty="0"/>
                    </a:p>
                  </a:txBody>
                  <a:tcPr/>
                </a:tc>
              </a:tr>
              <a:tr h="48370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Parking Lot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2%</a:t>
                      </a:r>
                      <a:endParaRPr lang="en-US" dirty="0"/>
                    </a:p>
                  </a:txBody>
                  <a:tcPr/>
                </a:tc>
              </a:tr>
              <a:tr h="48370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Toll Plaza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2%</a:t>
                      </a:r>
                      <a:endParaRPr lang="en-US" dirty="0"/>
                    </a:p>
                  </a:txBody>
                  <a:tcPr/>
                </a:tc>
              </a:tr>
              <a:tr h="48370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Mining and quarrying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C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C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80"/>
                            </p:stCondLst>
                            <p:childTnLst>
                              <p:par>
                                <p:cTn id="13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Procedure for Furnishing Certificates in </a:t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 No.15CA and 15CB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Person making the payment will obtain a certificate from an accountant in form 15 CB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remitter will then access the website www.tin-nsdl.com to electronically upload form 15CA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remitter will take a print out of this filled up form 15CA(which will bear an acknowledgement number generated by the system and sign it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duly signed form 15CA and 15CB will be submitted in duplicate to the RBI/authorized dealer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The RBI/authorized dealer will forward 15CA and 15CB to the assessing officer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One who has obtained a certificate from the assessing officer is not required to file form 15CA or 15CB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of Making Payment of Tax Collected at Source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0" y="1828800"/>
          <a:ext cx="9144000" cy="355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5105400"/>
                <a:gridCol w="3048000"/>
              </a:tblGrid>
              <a:tr h="33805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 Allowed</a:t>
                      </a:r>
                      <a:endParaRPr lang="en-US" dirty="0"/>
                    </a:p>
                  </a:txBody>
                  <a:tcPr/>
                </a:tc>
              </a:tr>
              <a:tr h="19964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Where all</a:t>
                      </a:r>
                      <a:r>
                        <a:rPr lang="en-US" baseline="0" dirty="0" smtClean="0"/>
                        <a:t> sums collected by office of the Government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Where tax is paid without production of challan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Where tax is paid accompanied by an income tax challan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On the same day</a:t>
                      </a:r>
                    </a:p>
                    <a:p>
                      <a:r>
                        <a:rPr lang="en-US" dirty="0" smtClean="0"/>
                        <a:t>On or before 7 days from the end of the month in which the collection</a:t>
                      </a:r>
                      <a:r>
                        <a:rPr lang="en-US" baseline="0" dirty="0" smtClean="0"/>
                        <a:t> is made</a:t>
                      </a:r>
                      <a:endParaRPr lang="en-US" dirty="0"/>
                    </a:p>
                  </a:txBody>
                  <a:tcPr/>
                </a:tc>
              </a:tr>
              <a:tr h="10986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Where</a:t>
                      </a:r>
                      <a:r>
                        <a:rPr lang="en-US" baseline="0" dirty="0" smtClean="0"/>
                        <a:t> the tax is collected by collectors other than Office of Government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One week from the last day of</a:t>
                      </a:r>
                      <a:r>
                        <a:rPr lang="en-US" baseline="0" dirty="0" smtClean="0"/>
                        <a:t> the month in which the collection is made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C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82C2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267200" y="5791200"/>
            <a:ext cx="48768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&amp; to those who didn’t…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Thanks to those who paid attention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3" grpId="1"/>
      <p:bldP spid="3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Required to Deduct Tax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8006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Cases in which deduction is to be made by all assesses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of salary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Winning from lotteries, crossword puzzles etc.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to non-resident sportsmen/sports association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made to non residents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484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Required to Deduct Tax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308848" cy="47244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Cases in which deduction is to made by all assessees including individuals and HUFs whose accounts are required to be tax audited for the last year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Interest other than interest on securities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Payment to contractors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Commission or brokerage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Rent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Fees for professional or technical services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6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Required to Deduct Tax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533400" y="1752600"/>
          <a:ext cx="8229600" cy="495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9055"/>
                <a:gridCol w="3458004"/>
                <a:gridCol w="40025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S. No.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Nature of payment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 responsible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on securities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Local authority/statutory  corporation/company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Dividends other dividends</a:t>
                      </a:r>
                      <a:r>
                        <a:rPr lang="en-US" baseline="0" dirty="0" smtClean="0"/>
                        <a:t> referred to in section 115 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Domestic company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Winning from horse races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book maker/licensing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Insurance commission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Insurance companies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National savings schemes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Post</a:t>
                      </a:r>
                      <a:r>
                        <a:rPr lang="en-US" baseline="0" dirty="0" smtClean="0"/>
                        <a:t> master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Commission</a:t>
                      </a:r>
                      <a:r>
                        <a:rPr lang="en-US" baseline="0" dirty="0" smtClean="0"/>
                        <a:t> on sale of lottery tickets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Stockiest </a:t>
                      </a:r>
                      <a:r>
                        <a:rPr lang="en-US" dirty="0" smtClean="0"/>
                        <a:t>of the distributor</a:t>
                      </a:r>
                      <a:r>
                        <a:rPr lang="en-US" baseline="0" dirty="0" smtClean="0"/>
                        <a:t> of lottery ticket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Compensation on acquisition of immovable property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person responsible for making such payment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Payment to</a:t>
                      </a:r>
                      <a:r>
                        <a:rPr lang="en-US" baseline="0" dirty="0" smtClean="0"/>
                        <a:t> non resident of interest by an </a:t>
                      </a:r>
                      <a:r>
                        <a:rPr lang="en-US" baseline="0" dirty="0" smtClean="0"/>
                        <a:t>infrastructure </a:t>
                      </a:r>
                      <a:r>
                        <a:rPr lang="en-US" baseline="0" dirty="0" smtClean="0"/>
                        <a:t>debt fund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Any person responsible for making such payment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1722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to Deduct Tax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(contd.)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905000"/>
            <a:ext cx="8610600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Cases in which tax is to be deducted at the time of making payment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Salary 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Dividends other than dividends referred to in section 115O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Winning from lotteries/crossword puzzles etc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Winning from horse races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National Saving Schemes</a:t>
            </a:r>
          </a:p>
          <a:p>
            <a:pPr lvl="1">
              <a:buFont typeface="Wingdings" pitchFamily="2" charset="2"/>
              <a:buChar char="q"/>
            </a:pPr>
            <a:r>
              <a:rPr lang="en-US" dirty="0" smtClean="0"/>
              <a:t>Compensation on acquisition of immovable property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492875"/>
            <a:ext cx="5421083" cy="365125"/>
          </a:xfrm>
        </p:spPr>
        <p:txBody>
          <a:bodyPr/>
          <a:lstStyle/>
          <a:p>
            <a:r>
              <a:rPr lang="en-US" smtClean="0"/>
              <a:t>Prepared  by PRAVEEN AGGARWAL B.Com,FCA  Ph-9811395590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0" y="6492875"/>
            <a:ext cx="2667000" cy="365125"/>
          </a:xfrm>
        </p:spPr>
        <p:txBody>
          <a:bodyPr/>
          <a:lstStyle/>
          <a:p>
            <a:r>
              <a:rPr lang="en-US" smtClean="0"/>
              <a:t>Friday, April 29,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C3BD970-4E25-4A1B-9F13-312B48477E0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2163</TotalTime>
  <Words>4718</Words>
  <Application>Microsoft Office PowerPoint</Application>
  <PresentationFormat>On-screen Show (4:3)</PresentationFormat>
  <Paragraphs>840</Paragraphs>
  <Slides>51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Median</vt:lpstr>
      <vt:lpstr>Procedural Aspects for filing of T d s Returns and issuing certificates</vt:lpstr>
      <vt:lpstr>When to Deposit Tax</vt:lpstr>
      <vt:lpstr>Cases in which Payment can be Made Without Deduction or Deduction at Lower Rates.</vt:lpstr>
      <vt:lpstr>Rules as to Declaration as to  Form No. 15G and 15 H</vt:lpstr>
      <vt:lpstr>Procedure for Furnishing Certificates in  Form No.15CA and 15CB</vt:lpstr>
      <vt:lpstr>Who is Required to Deduct Tax</vt:lpstr>
      <vt:lpstr>Who is Required to Deduct Tax (contd.)</vt:lpstr>
      <vt:lpstr>Who is Required to Deduct Tax (contd.)</vt:lpstr>
      <vt:lpstr>When to Deduct Tax (contd.)</vt:lpstr>
      <vt:lpstr>When to Deduct Tax (contd.)</vt:lpstr>
      <vt:lpstr>When to Deduct Tax (contd.)</vt:lpstr>
      <vt:lpstr>Amount on which Tax is to be Deducted</vt:lpstr>
      <vt:lpstr>Amount on which Tax is to be Deducted (contd.)</vt:lpstr>
      <vt:lpstr>Payment on which Tax is to be Deducted (contd.)</vt:lpstr>
      <vt:lpstr>Rates at which TDS is to be Deducted </vt:lpstr>
      <vt:lpstr>Rates at which TDS is to be Deducted (contd.)</vt:lpstr>
      <vt:lpstr>Rates at which Deduction of TDS to be Made from a Transporter </vt:lpstr>
      <vt:lpstr>Rates at which Tax to be Deducted at Different Rates if PAN is Not Provided</vt:lpstr>
      <vt:lpstr>Procedure for Making Payment of TDS</vt:lpstr>
      <vt:lpstr>Penal Provisions Relating to TDS (contd.)</vt:lpstr>
      <vt:lpstr>Interest for Late Deposit of TDS</vt:lpstr>
      <vt:lpstr>Relation of Date of Payment of TDS with Due Date of Filing ITR</vt:lpstr>
      <vt:lpstr>Time Limit of Filing Returns</vt:lpstr>
      <vt:lpstr>Mode of Filing of Returns</vt:lpstr>
      <vt:lpstr>Forms to be Used in Filing</vt:lpstr>
      <vt:lpstr>Information to be Given</vt:lpstr>
      <vt:lpstr>General  Precautions</vt:lpstr>
      <vt:lpstr>Procedure for Verification of Challan</vt:lpstr>
      <vt:lpstr>Procedure for uploading the TDS return</vt:lpstr>
      <vt:lpstr>Latest amendment in submitting return in electronic mode</vt:lpstr>
      <vt:lpstr>Filing of Revised Returns</vt:lpstr>
      <vt:lpstr>Procedure for Recovering the Lost Data of Return Filed</vt:lpstr>
      <vt:lpstr>Procedure for Recovering the Lost Data of Return Filed (contd.)</vt:lpstr>
      <vt:lpstr>Penal Provisions Relating to TDS</vt:lpstr>
      <vt:lpstr>Penal Provisions Relating to TDS (contd.)</vt:lpstr>
      <vt:lpstr>Penal Provisions Relating to TDS (contd.)</vt:lpstr>
      <vt:lpstr>Processing of Returns</vt:lpstr>
      <vt:lpstr>Processing of Returns</vt:lpstr>
      <vt:lpstr>Time Limit for Issuing TDS Certificates</vt:lpstr>
      <vt:lpstr>Time Limit for Issuing TDS Certificates</vt:lpstr>
      <vt:lpstr>Forms to be Used in Issuing TDS Certificates</vt:lpstr>
      <vt:lpstr>Contents of the TDS Certificates</vt:lpstr>
      <vt:lpstr>Manner of Signing</vt:lpstr>
      <vt:lpstr>Issue of Duplicate TDS Certificates [Rule no. 31(5)]</vt:lpstr>
      <vt:lpstr>Comparative Study of our Time Table </vt:lpstr>
      <vt:lpstr>Tax Collection at Source </vt:lpstr>
      <vt:lpstr>Meaning of Seller</vt:lpstr>
      <vt:lpstr>Meaning of Buyer</vt:lpstr>
      <vt:lpstr>Tax to be Collected at Source in Case of Parking Lot, Toll Plaza or Mining and Quqrrying (Section 206 C)</vt:lpstr>
      <vt:lpstr>Time of Making Payment of Tax Collected at Source</vt:lpstr>
      <vt:lpstr>Thanks to those who paid attention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Procedural Aspects for filing of Tds Returns and issuing certificates</dc:title>
  <dc:creator>P K AGGARWAL</dc:creator>
  <cp:lastModifiedBy>P K AGGARWAL</cp:lastModifiedBy>
  <cp:revision>197</cp:revision>
  <dcterms:created xsi:type="dcterms:W3CDTF">2011-04-18T15:41:57Z</dcterms:created>
  <dcterms:modified xsi:type="dcterms:W3CDTF">2011-04-29T09:28:09Z</dcterms:modified>
</cp:coreProperties>
</file>